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4"/>
  </p:notesMasterIdLst>
  <p:sldIdLst>
    <p:sldId id="256" r:id="rId3"/>
    <p:sldId id="260" r:id="rId4"/>
    <p:sldId id="259" r:id="rId5"/>
    <p:sldId id="281" r:id="rId6"/>
    <p:sldId id="264" r:id="rId7"/>
    <p:sldId id="265" r:id="rId8"/>
    <p:sldId id="266" r:id="rId9"/>
    <p:sldId id="291" r:id="rId10"/>
    <p:sldId id="292" r:id="rId11"/>
    <p:sldId id="293" r:id="rId12"/>
    <p:sldId id="270" r:id="rId13"/>
    <p:sldId id="271" r:id="rId14"/>
    <p:sldId id="274" r:id="rId15"/>
    <p:sldId id="269" r:id="rId16"/>
    <p:sldId id="279" r:id="rId17"/>
    <p:sldId id="276" r:id="rId18"/>
    <p:sldId id="277" r:id="rId19"/>
    <p:sldId id="278" r:id="rId20"/>
    <p:sldId id="294" r:id="rId21"/>
    <p:sldId id="295" r:id="rId22"/>
    <p:sldId id="290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76" y="-10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0DE041-5305-4526-85FE-D83A2A0D7912}" type="datetimeFigureOut">
              <a:rPr lang="en-GB" smtClean="0"/>
              <a:t>26/06/17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806113-6C10-4807-ADEC-1C42797A3F5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647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806113-6C10-4807-ADEC-1C42797A3F5F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4629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9CBAA-9A37-4AD1-AF4E-A805AD1A8CF6}" type="slidenum">
              <a:rPr lang="en-GB" smtClean="0">
                <a:solidFill>
                  <a:prstClr val="black"/>
                </a:solidFill>
                <a:latin typeface="Calibri"/>
              </a:rPr>
              <a:pPr/>
              <a:t>11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9370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19CBAA-9A37-4AD1-AF4E-A805AD1A8CF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370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gi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28700"/>
            <a:ext cx="7848600" cy="1445419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628900"/>
            <a:ext cx="64008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81EA-6D6B-4759-9147-4E315903DA7C}" type="datetimeFigureOut">
              <a:rPr lang="en-GB" smtClean="0"/>
              <a:t>26/06/17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FFBAB-B80E-4D1A-9AA8-65851680AA03}" type="slidenum">
              <a:rPr lang="en-GB" smtClean="0"/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2548890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01" y="1113588"/>
            <a:ext cx="7922177" cy="13190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81EA-6D6B-4759-9147-4E315903DA7C}" type="datetimeFigureOut">
              <a:rPr lang="en-GB" smtClean="0"/>
              <a:t>26/06/17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FFBAB-B80E-4D1A-9AA8-65851680AA0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440055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4400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81EA-6D6B-4759-9147-4E315903DA7C}" type="datetimeFigureOut">
              <a:rPr lang="en-GB" smtClean="0"/>
              <a:t>26/06/17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FFBAB-B80E-4D1A-9AA8-65851680AA0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187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583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8178"/>
            <a:ext cx="8229600" cy="768374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748" y="1144555"/>
            <a:ext cx="6499791" cy="33059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F5BBDE8-BDE9-914E-B3F2-4F9F1E530B68}" type="datetimeFigureOut">
              <a:rPr lang="en-US" smtClean="0"/>
              <a:t>26/06/17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81C740B-31C7-9D4A-9872-687932831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2684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F5BBDE8-BDE9-914E-B3F2-4F9F1E530B68}" type="datetimeFigureOut">
              <a:rPr lang="en-US" smtClean="0"/>
              <a:t>26/06/17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A81C740B-31C7-9D4A-9872-687932831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929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81EA-6D6B-4759-9147-4E315903DA7C}" type="datetimeFigureOut">
              <a:rPr lang="en-GB" smtClean="0"/>
              <a:t>26/06/17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FFBAB-B80E-4D1A-9AA8-65851680AA0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771651"/>
            <a:ext cx="7772400" cy="1650206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470149"/>
            <a:ext cx="77724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81EA-6D6B-4759-9147-4E315903DA7C}" type="datetimeFigureOut">
              <a:rPr lang="en-GB" smtClean="0"/>
              <a:t>26/06/17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FFBAB-B80E-4D1A-9AA8-65851680AA03}" type="slidenum">
              <a:rPr lang="en-GB" smtClean="0"/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3449574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55014"/>
            <a:ext cx="4038600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55014"/>
            <a:ext cx="4038600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81EA-6D6B-4759-9147-4E315903DA7C}" type="datetimeFigureOut">
              <a:rPr lang="en-GB" smtClean="0"/>
              <a:t>26/06/17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FFBAB-B80E-4D1A-9AA8-65851680AA0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393192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393192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257300"/>
            <a:ext cx="393192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1828800"/>
            <a:ext cx="393192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81EA-6D6B-4759-9147-4E315903DA7C}" type="datetimeFigureOut">
              <a:rPr lang="en-GB" smtClean="0"/>
              <a:t>26/06/17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FFBAB-B80E-4D1A-9AA8-65851680AA03}" type="slidenum">
              <a:rPr lang="en-GB" smtClean="0"/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06462" y="3034268"/>
            <a:ext cx="353187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81EA-6D6B-4759-9147-4E315903DA7C}" type="datetimeFigureOut">
              <a:rPr lang="en-GB" smtClean="0"/>
              <a:t>26/06/17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FFBAB-B80E-4D1A-9AA8-65851680AA0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81EA-6D6B-4759-9147-4E315903DA7C}" type="datetimeFigureOut">
              <a:rPr lang="en-GB" smtClean="0"/>
              <a:t>26/06/17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FFBAB-B80E-4D1A-9AA8-65851680AA0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060"/>
            <a:ext cx="2139696" cy="946404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594060"/>
            <a:ext cx="5715000" cy="41833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97915"/>
            <a:ext cx="2139696" cy="31827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81EA-6D6B-4759-9147-4E315903DA7C}" type="datetimeFigureOut">
              <a:rPr lang="en-GB" smtClean="0"/>
              <a:t>26/06/17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FFBAB-B80E-4D1A-9AA8-65851680AA03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684114" y="2684956"/>
            <a:ext cx="418338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60"/>
            <a:ext cx="2142680" cy="94869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628651"/>
            <a:ext cx="5904390" cy="4125342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2139696" cy="31821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81EA-6D6B-4759-9147-4E315903DA7C}" type="datetimeFigureOut">
              <a:rPr lang="en-GB" smtClean="0"/>
              <a:t>26/06/17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FFBAB-B80E-4D1A-9AA8-65851680AA03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4" Type="http://schemas.openxmlformats.org/officeDocument/2006/relationships/theme" Target="../theme/theme2.xml"/><Relationship Id="rId5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65590"/>
            <a:ext cx="9144000" cy="1714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3716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3FA81EA-6D6B-4759-9147-4E315903DA7C}" type="datetimeFigureOut">
              <a:rPr lang="en-GB" smtClean="0"/>
              <a:t>26/06/17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3716"/>
            <a:ext cx="411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3716"/>
            <a:ext cx="1066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931FFBAB-B80E-4D1A-9AA8-65851680AA03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353948"/>
            <a:ext cx="692696" cy="5195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_Front_Cov_1024px_768px.jp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1346" y="-8004"/>
            <a:ext cx="9221378" cy="5187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905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5" y="465516"/>
            <a:ext cx="7597817" cy="126503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27200" y="2085696"/>
            <a:ext cx="716576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Role of Infrastructure in Regional Economic </a:t>
            </a:r>
            <a:r>
              <a:rPr lang="en-US" sz="3200" dirty="0" smtClean="0"/>
              <a:t>Development</a:t>
            </a:r>
          </a:p>
          <a:p>
            <a:endParaRPr lang="en-US" sz="3200" dirty="0"/>
          </a:p>
          <a:p>
            <a:r>
              <a:rPr lang="en-US" sz="2000" dirty="0" smtClean="0"/>
              <a:t>Iwan </a:t>
            </a:r>
            <a:r>
              <a:rPr lang="en-US" sz="2000" dirty="0"/>
              <a:t>Prys Jones</a:t>
            </a:r>
          </a:p>
          <a:p>
            <a:r>
              <a:rPr lang="en-US" sz="2000" dirty="0"/>
              <a:t>North Wales Economic Ambition Board</a:t>
            </a:r>
          </a:p>
          <a:p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32921307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Cross border joint work</a:t>
            </a:r>
          </a:p>
          <a:p>
            <a:r>
              <a:rPr lang="en-US" dirty="0" smtClean="0"/>
              <a:t>Growth Track 360</a:t>
            </a:r>
          </a:p>
          <a:p>
            <a:r>
              <a:rPr lang="en-US" dirty="0" smtClean="0"/>
              <a:t>Mersey Dee Alliance</a:t>
            </a:r>
          </a:p>
          <a:p>
            <a:r>
              <a:rPr lang="en-US" dirty="0" smtClean="0"/>
              <a:t>Moving North Wales Forward (North East Wales Metro)</a:t>
            </a:r>
          </a:p>
          <a:p>
            <a:r>
              <a:rPr lang="en-US" dirty="0" smtClean="0"/>
              <a:t>Regional Transport Body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698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8727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8178"/>
            <a:ext cx="8229600" cy="877420"/>
          </a:xfrm>
        </p:spPr>
        <p:txBody>
          <a:bodyPr>
            <a:normAutofit/>
          </a:bodyPr>
          <a:lstStyle/>
          <a:p>
            <a:r>
              <a:rPr lang="en-US" sz="2000" dirty="0">
                <a:latin typeface="+mn-lt"/>
                <a:cs typeface="Aller"/>
              </a:rPr>
              <a:t>Growth Track 360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151321" y="3119536"/>
            <a:ext cx="2215527" cy="1661645"/>
            <a:chOff x="4967468" y="2806016"/>
            <a:chExt cx="2406463" cy="2406463"/>
          </a:xfrm>
        </p:grpSpPr>
        <p:sp>
          <p:nvSpPr>
            <p:cNvPr id="7" name="Oval 6"/>
            <p:cNvSpPr/>
            <p:nvPr/>
          </p:nvSpPr>
          <p:spPr>
            <a:xfrm>
              <a:off x="4967468" y="2806016"/>
              <a:ext cx="2406463" cy="2406463"/>
            </a:xfrm>
            <a:prstGeom prst="ellipse">
              <a:avLst/>
            </a:prstGeom>
            <a:solidFill>
              <a:srgbClr val="0A548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A548E"/>
                </a:solidFill>
              </a:endParaRPr>
            </a:p>
          </p:txBody>
        </p:sp>
        <p:sp>
          <p:nvSpPr>
            <p:cNvPr id="10" name="Content Placeholder 2"/>
            <p:cNvSpPr txBox="1">
              <a:spLocks/>
            </p:cNvSpPr>
            <p:nvPr/>
          </p:nvSpPr>
          <p:spPr>
            <a:xfrm>
              <a:off x="5199540" y="3088648"/>
              <a:ext cx="1947624" cy="1945058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fontScale="85000" lnSpcReduction="20000"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2700" dirty="0">
                  <a:solidFill>
                    <a:schemeClr val="bg1"/>
                  </a:solidFill>
                  <a:cs typeface="Aller"/>
                </a:rPr>
                <a:t>70k </a:t>
              </a:r>
            </a:p>
            <a:p>
              <a:pPr marL="0" indent="0" algn="ctr">
                <a:buNone/>
              </a:pPr>
              <a:r>
                <a:rPr lang="en-US" sz="2700" dirty="0">
                  <a:solidFill>
                    <a:schemeClr val="bg1"/>
                  </a:solidFill>
                  <a:cs typeface="Aller"/>
                </a:rPr>
                <a:t>new jobs + doubling </a:t>
              </a:r>
              <a:r>
                <a:rPr lang="en-US" sz="2600" dirty="0">
                  <a:solidFill>
                    <a:schemeClr val="bg1"/>
                  </a:solidFill>
                  <a:cs typeface="Aller"/>
                </a:rPr>
                <a:t>GVA </a:t>
              </a:r>
              <a:r>
                <a:rPr lang="en-US" sz="2300" dirty="0">
                  <a:solidFill>
                    <a:schemeClr val="bg1"/>
                  </a:solidFill>
                  <a:cs typeface="Aller"/>
                </a:rPr>
                <a:t/>
              </a:r>
              <a:br>
                <a:rPr lang="en-US" sz="2300" dirty="0">
                  <a:solidFill>
                    <a:schemeClr val="bg1"/>
                  </a:solidFill>
                  <a:cs typeface="Aller"/>
                </a:rPr>
              </a:br>
              <a:r>
                <a:rPr lang="en-US" sz="2200" dirty="0">
                  <a:solidFill>
                    <a:schemeClr val="bg1"/>
                  </a:solidFill>
                  <a:cs typeface="Aller"/>
                </a:rPr>
                <a:t>to £50.5bn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212260" y="1369040"/>
            <a:ext cx="2215527" cy="1661645"/>
            <a:chOff x="886167" y="2996952"/>
            <a:chExt cx="2215527" cy="2215527"/>
          </a:xfrm>
        </p:grpSpPr>
        <p:sp>
          <p:nvSpPr>
            <p:cNvPr id="13" name="Oval 12"/>
            <p:cNvSpPr/>
            <p:nvPr/>
          </p:nvSpPr>
          <p:spPr>
            <a:xfrm>
              <a:off x="886167" y="2996952"/>
              <a:ext cx="2215527" cy="2215527"/>
            </a:xfrm>
            <a:prstGeom prst="ellipse">
              <a:avLst/>
            </a:prstGeom>
            <a:solidFill>
              <a:srgbClr val="0A548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Content Placeholder 2"/>
            <p:cNvSpPr txBox="1">
              <a:spLocks/>
            </p:cNvSpPr>
            <p:nvPr/>
          </p:nvSpPr>
          <p:spPr>
            <a:xfrm>
              <a:off x="1038887" y="3581145"/>
              <a:ext cx="1910085" cy="1317174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fontScale="92500" lnSpcReduction="20000"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2700" dirty="0">
                  <a:solidFill>
                    <a:schemeClr val="bg1"/>
                  </a:solidFill>
                  <a:cs typeface="Aller"/>
                </a:rPr>
                <a:t>Prospectus launched</a:t>
              </a:r>
              <a:r>
                <a:rPr lang="en-US" sz="2300" dirty="0">
                  <a:solidFill>
                    <a:schemeClr val="bg1"/>
                  </a:solidFill>
                  <a:cs typeface="Aller"/>
                </a:rPr>
                <a:t/>
              </a:r>
              <a:br>
                <a:rPr lang="en-US" sz="2300" dirty="0">
                  <a:solidFill>
                    <a:schemeClr val="bg1"/>
                  </a:solidFill>
                  <a:cs typeface="Aller"/>
                </a:rPr>
              </a:br>
              <a:r>
                <a:rPr lang="en-US" sz="1700" dirty="0">
                  <a:solidFill>
                    <a:schemeClr val="bg1"/>
                  </a:solidFill>
                  <a:cs typeface="Aller"/>
                </a:rPr>
                <a:t>July 2016</a:t>
              </a:r>
            </a:p>
          </p:txBody>
        </p:sp>
      </p:grpSp>
      <p:sp>
        <p:nvSpPr>
          <p:cNvPr id="4" name="Oval 3"/>
          <p:cNvSpPr/>
          <p:nvPr/>
        </p:nvSpPr>
        <p:spPr>
          <a:xfrm>
            <a:off x="6571889" y="1369040"/>
            <a:ext cx="2215526" cy="1661645"/>
          </a:xfrm>
          <a:prstGeom prst="ellipse">
            <a:avLst/>
          </a:prstGeom>
          <a:solidFill>
            <a:srgbClr val="238E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611499" y="1690720"/>
            <a:ext cx="2175916" cy="122080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b="0" kern="1200" cap="none" spc="0">
                <a:ln w="18415" cmpd="sng">
                  <a:noFill/>
                  <a:prstDash val="solid"/>
                </a:ln>
                <a:solidFill>
                  <a:srgbClr val="70BEDF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b="0" kern="1200" cap="none" spc="0">
                <a:ln w="18415" cmpd="sng">
                  <a:noFill/>
                  <a:prstDash val="solid"/>
                </a:ln>
                <a:solidFill>
                  <a:srgbClr val="70BEDF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b="0" kern="1200" cap="none" spc="0">
                <a:ln w="18415" cmpd="sng">
                  <a:noFill/>
                  <a:prstDash val="solid"/>
                </a:ln>
                <a:solidFill>
                  <a:srgbClr val="70BEDF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b="0" kern="1200" cap="none" spc="0">
                <a:ln w="18415" cmpd="sng">
                  <a:noFill/>
                  <a:prstDash val="solid"/>
                </a:ln>
                <a:solidFill>
                  <a:srgbClr val="70BEDF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b="0" kern="1200" cap="none" spc="0">
                <a:ln w="18415" cmpd="sng">
                  <a:noFill/>
                  <a:prstDash val="solid"/>
                </a:ln>
                <a:solidFill>
                  <a:srgbClr val="70BEDF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700" dirty="0">
                <a:solidFill>
                  <a:schemeClr val="bg1"/>
                </a:solidFill>
                <a:cs typeface="Aller"/>
              </a:rPr>
              <a:t>Called </a:t>
            </a:r>
          </a:p>
          <a:p>
            <a:pPr marL="0" indent="0" algn="ctr">
              <a:buNone/>
            </a:pPr>
            <a:r>
              <a:rPr lang="en-US" sz="2700" dirty="0">
                <a:solidFill>
                  <a:schemeClr val="bg1"/>
                </a:solidFill>
                <a:cs typeface="Aller"/>
              </a:rPr>
              <a:t>for £1bn investment </a:t>
            </a:r>
          </a:p>
          <a:p>
            <a:pPr marL="0" indent="0" algn="ctr">
              <a:buNone/>
            </a:pPr>
            <a:r>
              <a:rPr lang="en-US" sz="2700" dirty="0">
                <a:solidFill>
                  <a:schemeClr val="bg1"/>
                </a:solidFill>
                <a:cs typeface="Aller"/>
              </a:rPr>
              <a:t>in rail</a:t>
            </a:r>
            <a:r>
              <a:rPr lang="en-US" sz="3500" dirty="0">
                <a:solidFill>
                  <a:schemeClr val="bg1"/>
                </a:solidFill>
                <a:cs typeface="Aller"/>
              </a:rPr>
              <a:t/>
            </a:r>
            <a:br>
              <a:rPr lang="en-US" sz="3500" dirty="0">
                <a:solidFill>
                  <a:schemeClr val="bg1"/>
                </a:solidFill>
                <a:cs typeface="Aller"/>
              </a:rPr>
            </a:br>
            <a:r>
              <a:rPr lang="en-US" sz="1700" dirty="0">
                <a:solidFill>
                  <a:schemeClr val="bg1"/>
                </a:solidFill>
                <a:cs typeface="Aller"/>
              </a:rPr>
              <a:t>North Wales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6497624" y="3119536"/>
            <a:ext cx="2215527" cy="1661645"/>
            <a:chOff x="4810910" y="2806016"/>
            <a:chExt cx="2406463" cy="2406463"/>
          </a:xfrm>
        </p:grpSpPr>
        <p:sp>
          <p:nvSpPr>
            <p:cNvPr id="17" name="Oval 16"/>
            <p:cNvSpPr/>
            <p:nvPr/>
          </p:nvSpPr>
          <p:spPr>
            <a:xfrm>
              <a:off x="4810910" y="2806016"/>
              <a:ext cx="2406463" cy="2406463"/>
            </a:xfrm>
            <a:prstGeom prst="ellipse">
              <a:avLst/>
            </a:prstGeom>
            <a:solidFill>
              <a:srgbClr val="238EC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A548E"/>
                </a:solidFill>
              </a:endParaRPr>
            </a:p>
          </p:txBody>
        </p:sp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4929788" y="3206655"/>
              <a:ext cx="2168705" cy="1709046"/>
            </a:xfrm>
            <a:prstGeom prst="rect">
              <a:avLst/>
            </a:prstGeom>
            <a:noFill/>
          </p:spPr>
          <p:txBody>
            <a:bodyPr vert="horz" lIns="91440" tIns="45720" rIns="91440" bIns="45720" rtlCol="0">
              <a:normAutofit fontScale="92500" lnSpcReduction="20000"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b="0" kern="1200" cap="none" spc="0">
                  <a:ln w="18415" cmpd="sng">
                    <a:noFill/>
                    <a:prstDash val="solid"/>
                  </a:ln>
                  <a:solidFill>
                    <a:srgbClr val="70BEDF"/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2400" dirty="0">
                  <a:solidFill>
                    <a:schemeClr val="bg1"/>
                  </a:solidFill>
                  <a:cs typeface="Aller"/>
                </a:rPr>
                <a:t>Business survey-over 400 sign-ups</a:t>
              </a:r>
              <a:r>
                <a:rPr lang="en-US" sz="2300" dirty="0">
                  <a:solidFill>
                    <a:schemeClr val="bg1"/>
                  </a:solidFill>
                  <a:cs typeface="Aller"/>
                </a:rPr>
                <a:t/>
              </a:r>
              <a:br>
                <a:rPr lang="en-US" sz="2300" dirty="0">
                  <a:solidFill>
                    <a:schemeClr val="bg1"/>
                  </a:solidFill>
                  <a:cs typeface="Aller"/>
                </a:rPr>
              </a:br>
              <a:r>
                <a:rPr lang="en-US" sz="1800" dirty="0">
                  <a:solidFill>
                    <a:schemeClr val="bg1"/>
                  </a:solidFill>
                  <a:cs typeface="Aller"/>
                </a:rPr>
                <a:t>rep 300k+</a:t>
              </a:r>
            </a:p>
          </p:txBody>
        </p:sp>
      </p:grpSp>
      <p:pic>
        <p:nvPicPr>
          <p:cNvPr id="25" name="Content Placeholder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2787774"/>
            <a:ext cx="3331416" cy="1661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656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42040" y="1"/>
            <a:ext cx="9270123" cy="5210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72831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1926"/>
            <a:ext cx="9144000" cy="481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342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Connecting Markets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7969" b="796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11311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1"/>
            <a:ext cx="9144000" cy="452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52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4326"/>
            <a:ext cx="9144000" cy="451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193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141480"/>
            <a:ext cx="894719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340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North Wales Growth Deal Bid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Transport one of 4 key work streams</a:t>
            </a:r>
          </a:p>
          <a:p>
            <a:r>
              <a:rPr lang="en-US" dirty="0" smtClean="0"/>
              <a:t>Integrated package linked to employment and housing</a:t>
            </a:r>
          </a:p>
          <a:p>
            <a:r>
              <a:rPr lang="en-US" dirty="0" smtClean="0"/>
              <a:t>Builds on Moving North Wales Forward</a:t>
            </a:r>
          </a:p>
          <a:p>
            <a:r>
              <a:rPr lang="en-US" dirty="0" smtClean="0"/>
              <a:t>Links UK and Welsh Government proposals with local interventions</a:t>
            </a:r>
          </a:p>
        </p:txBody>
      </p:sp>
    </p:spTree>
    <p:extLst>
      <p:ext uri="{BB962C8B-B14F-4D97-AF65-F5344CB8AC3E}">
        <p14:creationId xmlns:p14="http://schemas.microsoft.com/office/powerpoint/2010/main" val="1166141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Regional Economic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GVA growth 2004-2014 - £9bn </a:t>
            </a:r>
            <a:r>
              <a:rPr lang="mr-IN" dirty="0" smtClean="0"/>
              <a:t>–</a:t>
            </a:r>
            <a:r>
              <a:rPr lang="en-US" dirty="0" smtClean="0"/>
              <a:t> 12.6bn</a:t>
            </a:r>
          </a:p>
          <a:p>
            <a:r>
              <a:rPr lang="en-US" dirty="0" smtClean="0"/>
              <a:t>Average annual regional growth rate </a:t>
            </a:r>
            <a:r>
              <a:rPr lang="mr-IN" dirty="0" smtClean="0"/>
              <a:t>–</a:t>
            </a:r>
            <a:r>
              <a:rPr lang="en-US" dirty="0" smtClean="0"/>
              <a:t> 3.8%</a:t>
            </a:r>
          </a:p>
          <a:p>
            <a:pPr lvl="1"/>
            <a:r>
              <a:rPr lang="en-US" dirty="0" smtClean="0"/>
              <a:t>Flintshire / Wrexham 4.4% 2011-15</a:t>
            </a:r>
          </a:p>
          <a:p>
            <a:r>
              <a:rPr lang="en-US" dirty="0" smtClean="0"/>
              <a:t>UK annual average growth rate </a:t>
            </a:r>
            <a:r>
              <a:rPr lang="mr-IN" dirty="0" smtClean="0"/>
              <a:t>–</a:t>
            </a:r>
            <a:r>
              <a:rPr lang="en-US" dirty="0" smtClean="0"/>
              <a:t> 3.9%</a:t>
            </a:r>
          </a:p>
          <a:p>
            <a:r>
              <a:rPr lang="en-US" dirty="0" smtClean="0"/>
              <a:t>North Wales GVA / head 2014 - £18000</a:t>
            </a:r>
          </a:p>
          <a:p>
            <a:r>
              <a:rPr lang="en-US" dirty="0" smtClean="0"/>
              <a:t>UK GVA / head 2014 - £24800</a:t>
            </a:r>
          </a:p>
          <a:p>
            <a:r>
              <a:rPr lang="en-US" dirty="0" smtClean="0"/>
              <a:t>73.7% UK average</a:t>
            </a:r>
          </a:p>
          <a:p>
            <a:r>
              <a:rPr lang="en-US" dirty="0" smtClean="0"/>
              <a:t>Mostly static over last 10 years</a:t>
            </a:r>
          </a:p>
          <a:p>
            <a:r>
              <a:rPr lang="en-US" dirty="0" smtClean="0"/>
              <a:t>Regional variation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6770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rcRect l="-13357" r="-13357"/>
          <a:stretch>
            <a:fillRect/>
          </a:stretch>
        </p:blipFill>
        <p:spPr>
          <a:xfrm>
            <a:off x="323528" y="483518"/>
            <a:ext cx="8229600" cy="4589462"/>
          </a:xfrm>
        </p:spPr>
      </p:pic>
    </p:spTree>
    <p:extLst>
      <p:ext uri="{BB962C8B-B14F-4D97-AF65-F5344CB8AC3E}">
        <p14:creationId xmlns:p14="http://schemas.microsoft.com/office/powerpoint/2010/main" val="3835138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US" dirty="0" smtClean="0"/>
              <a:t>Thanks for listening</a:t>
            </a:r>
          </a:p>
          <a:p>
            <a:pPr algn="ctr"/>
            <a:r>
              <a:rPr lang="en-US" dirty="0" smtClean="0"/>
              <a:t>Any 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8329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North Wales Economy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Challenges</a:t>
            </a:r>
          </a:p>
          <a:p>
            <a:pPr lvl="1"/>
            <a:r>
              <a:rPr lang="en-US" dirty="0"/>
              <a:t>Global context </a:t>
            </a:r>
            <a:r>
              <a:rPr lang="mr-IN" dirty="0"/>
              <a:t>–</a:t>
            </a:r>
            <a:r>
              <a:rPr lang="en-US" dirty="0"/>
              <a:t> volatile</a:t>
            </a:r>
          </a:p>
          <a:p>
            <a:pPr lvl="1"/>
            <a:r>
              <a:rPr lang="en-US" dirty="0"/>
              <a:t>BREXIT </a:t>
            </a:r>
            <a:r>
              <a:rPr lang="mr-IN" dirty="0"/>
              <a:t>–</a:t>
            </a:r>
            <a:r>
              <a:rPr lang="en-US" dirty="0"/>
              <a:t> uncertainty</a:t>
            </a:r>
          </a:p>
          <a:p>
            <a:pPr lvl="1"/>
            <a:r>
              <a:rPr lang="en-US" dirty="0"/>
              <a:t>Debt and Austerity </a:t>
            </a:r>
            <a:r>
              <a:rPr lang="mr-IN" dirty="0"/>
              <a:t>–</a:t>
            </a:r>
            <a:r>
              <a:rPr lang="en-US" dirty="0"/>
              <a:t> no end in sight</a:t>
            </a:r>
          </a:p>
          <a:p>
            <a:pPr lvl="1"/>
            <a:r>
              <a:rPr lang="en-US" dirty="0"/>
              <a:t>Geo-political uncertainties </a:t>
            </a:r>
            <a:r>
              <a:rPr lang="mr-IN" dirty="0"/>
              <a:t>–</a:t>
            </a:r>
            <a:r>
              <a:rPr lang="en-US" dirty="0"/>
              <a:t> Middle East / Russia </a:t>
            </a:r>
            <a:r>
              <a:rPr lang="en-US" dirty="0" smtClean="0"/>
              <a:t>etc.</a:t>
            </a:r>
          </a:p>
          <a:p>
            <a:r>
              <a:rPr lang="en-US" dirty="0" smtClean="0"/>
              <a:t>Forecasts for lower growth rates than in recent years</a:t>
            </a:r>
          </a:p>
          <a:p>
            <a:endParaRPr lang="en-US" dirty="0" smtClean="0"/>
          </a:p>
          <a:p>
            <a:pPr lvl="1"/>
            <a:endParaRPr lang="en-US" dirty="0"/>
          </a:p>
          <a:p>
            <a:pPr marL="274320" lvl="1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8425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Population Projections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8" r="3328"/>
          <a:stretch>
            <a:fillRect/>
          </a:stretch>
        </p:blipFill>
        <p:spPr bwMode="auto">
          <a:xfrm>
            <a:off x="539552" y="1200150"/>
            <a:ext cx="8147248" cy="3657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5294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 /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GVA / head remains stubbornly low </a:t>
            </a:r>
          </a:p>
          <a:p>
            <a:r>
              <a:rPr lang="en-US" dirty="0" smtClean="0"/>
              <a:t>Strong growth Wrexham and Flintshire</a:t>
            </a:r>
          </a:p>
          <a:p>
            <a:r>
              <a:rPr lang="en-US" dirty="0" smtClean="0"/>
              <a:t>Weak growth North West Wales</a:t>
            </a:r>
          </a:p>
          <a:p>
            <a:r>
              <a:rPr lang="en-US" dirty="0" smtClean="0"/>
              <a:t>Low unemployment but low economic activity</a:t>
            </a:r>
          </a:p>
          <a:p>
            <a:r>
              <a:rPr lang="en-US" dirty="0" smtClean="0"/>
              <a:t>Opportunities from transformational projects</a:t>
            </a:r>
          </a:p>
          <a:p>
            <a:r>
              <a:rPr lang="en-US" dirty="0" smtClean="0"/>
              <a:t>Skills and labour availability North East Wales</a:t>
            </a:r>
          </a:p>
          <a:p>
            <a:r>
              <a:rPr lang="en-US" dirty="0" smtClean="0"/>
              <a:t>Over dependence on public sector jobs </a:t>
            </a:r>
          </a:p>
          <a:p>
            <a:r>
              <a:rPr lang="en-US" dirty="0" smtClean="0"/>
              <a:t>Land and business property supply</a:t>
            </a:r>
          </a:p>
          <a:p>
            <a:r>
              <a:rPr lang="en-US" dirty="0" smtClean="0"/>
              <a:t>Housing Completion Rates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901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2400"/>
            <a:ext cx="9144000" cy="482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37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0700" y="4667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5250"/>
            <a:ext cx="9144000" cy="494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658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 Infrastructure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Increased congestion</a:t>
            </a:r>
          </a:p>
          <a:p>
            <a:r>
              <a:rPr lang="en-US" dirty="0" smtClean="0"/>
              <a:t>Car based commuting</a:t>
            </a:r>
          </a:p>
          <a:p>
            <a:r>
              <a:rPr lang="en-US" dirty="0" smtClean="0"/>
              <a:t>Very low public transport share</a:t>
            </a:r>
          </a:p>
          <a:p>
            <a:r>
              <a:rPr lang="en-US" dirty="0" smtClean="0"/>
              <a:t>Long distance commuter flow</a:t>
            </a:r>
          </a:p>
          <a:p>
            <a:r>
              <a:rPr lang="en-US" dirty="0" smtClean="0"/>
              <a:t>Multi-centric economy</a:t>
            </a:r>
          </a:p>
          <a:p>
            <a:r>
              <a:rPr lang="en-US" dirty="0" smtClean="0"/>
              <a:t>Complex origin and destination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2935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Strong cross border traffic flows</a:t>
            </a:r>
          </a:p>
          <a:p>
            <a:r>
              <a:rPr lang="en-US" dirty="0" smtClean="0"/>
              <a:t>Complex planning geography</a:t>
            </a:r>
          </a:p>
          <a:p>
            <a:r>
              <a:rPr lang="en-US" dirty="0" smtClean="0"/>
              <a:t>Complex legislative and governance framework</a:t>
            </a:r>
          </a:p>
          <a:p>
            <a:r>
              <a:rPr lang="en-US" dirty="0" smtClean="0"/>
              <a:t>City Region / Northern Powerhouse / Midlands Engine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863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ustom">
      <a:dk1>
        <a:sysClr val="windowText" lastClr="000000"/>
      </a:dk1>
      <a:lt1>
        <a:sysClr val="window" lastClr="FFFFFF"/>
      </a:lt1>
      <a:dk2>
        <a:srgbClr val="00CCFF"/>
      </a:dk2>
      <a:lt2>
        <a:srgbClr val="5FF2CA"/>
      </a:lt2>
      <a:accent1>
        <a:srgbClr val="00CCFF"/>
      </a:accent1>
      <a:accent2>
        <a:srgbClr val="5FF2CA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05686C"/>
      </a:hlink>
      <a:folHlink>
        <a:srgbClr val="0B9B74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7773</TotalTime>
  <Words>315</Words>
  <Application>Microsoft Macintosh PowerPoint</Application>
  <PresentationFormat>On-screen Show (16:9)</PresentationFormat>
  <Paragraphs>72</Paragraphs>
  <Slides>21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Clarity</vt:lpstr>
      <vt:lpstr>Custom Design</vt:lpstr>
      <vt:lpstr>PowerPoint Presentation</vt:lpstr>
      <vt:lpstr>Regional Economic Performance</vt:lpstr>
      <vt:lpstr>North Wales Economy</vt:lpstr>
      <vt:lpstr>Population Projections</vt:lpstr>
      <vt:lpstr>Conclusions / Issues</vt:lpstr>
      <vt:lpstr>PowerPoint Presentation</vt:lpstr>
      <vt:lpstr>PowerPoint Presentation</vt:lpstr>
      <vt:lpstr>Transport Infrastructure</vt:lpstr>
      <vt:lpstr>Transport Issues</vt:lpstr>
      <vt:lpstr>Transport Solutions</vt:lpstr>
      <vt:lpstr>PowerPoint Presentation</vt:lpstr>
      <vt:lpstr>Growth Track 360</vt:lpstr>
      <vt:lpstr>PowerPoint Presentation</vt:lpstr>
      <vt:lpstr>PowerPoint Presentation</vt:lpstr>
      <vt:lpstr>Connecting Markets</vt:lpstr>
      <vt:lpstr>PowerPoint Presentation</vt:lpstr>
      <vt:lpstr>PowerPoint Presentation</vt:lpstr>
      <vt:lpstr>PowerPoint Presentation</vt:lpstr>
      <vt:lpstr>North Wales Growth Deal Bid</vt:lpstr>
      <vt:lpstr>PowerPoint Presentation</vt:lpstr>
      <vt:lpstr>PowerPoint Presentation</vt:lpstr>
    </vt:vector>
  </TitlesOfParts>
  <Company>WCBC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Lea</dc:creator>
  <cp:lastModifiedBy>iwan prys jones</cp:lastModifiedBy>
  <cp:revision>50</cp:revision>
  <dcterms:created xsi:type="dcterms:W3CDTF">2015-01-05T14:14:30Z</dcterms:created>
  <dcterms:modified xsi:type="dcterms:W3CDTF">2017-06-26T14:39:10Z</dcterms:modified>
</cp:coreProperties>
</file>