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6"/>
  </p:handoutMasterIdLst>
  <p:sldIdLst>
    <p:sldId id="256" r:id="rId2"/>
    <p:sldId id="258" r:id="rId3"/>
    <p:sldId id="259" r:id="rId4"/>
    <p:sldId id="260" r:id="rId5"/>
    <p:sldId id="268" r:id="rId6"/>
    <p:sldId id="266" r:id="rId7"/>
    <p:sldId id="261" r:id="rId8"/>
    <p:sldId id="262" r:id="rId9"/>
    <p:sldId id="269" r:id="rId10"/>
    <p:sldId id="263" r:id="rId11"/>
    <p:sldId id="264" r:id="rId12"/>
    <p:sldId id="265" r:id="rId13"/>
    <p:sldId id="257" r:id="rId14"/>
    <p:sldId id="267" r:id="rId15"/>
  </p:sldIdLst>
  <p:sldSz cx="12192000" cy="6858000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61" d="100"/>
          <a:sy n="61" d="100"/>
        </p:scale>
        <p:origin x="62" y="50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C344E4-1EDB-4E5D-851E-A4849CC36D43}" type="datetimeFigureOut">
              <a:rPr lang="en-GB" smtClean="0"/>
              <a:t>27/06/2017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44F806-141F-4DD9-8BE0-ACB02B7039E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08567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80603-0FD0-44BA-93D8-C82BA8065A09}" type="datetimeFigureOut">
              <a:rPr lang="en-GB" smtClean="0"/>
              <a:t>27/06/2017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A0371-20C3-465C-8109-24106E0F39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54887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80603-0FD0-44BA-93D8-C82BA8065A09}" type="datetimeFigureOut">
              <a:rPr lang="en-GB" smtClean="0"/>
              <a:t>27/06/2017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A0371-20C3-465C-8109-24106E0F39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6303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80603-0FD0-44BA-93D8-C82BA8065A09}" type="datetimeFigureOut">
              <a:rPr lang="en-GB" smtClean="0"/>
              <a:t>27/06/2017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A0371-20C3-465C-8109-24106E0F39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7939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80603-0FD0-44BA-93D8-C82BA8065A09}" type="datetimeFigureOut">
              <a:rPr lang="en-GB" smtClean="0"/>
              <a:t>27/06/2017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A0371-20C3-465C-8109-24106E0F39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24208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80603-0FD0-44BA-93D8-C82BA8065A09}" type="datetimeFigureOut">
              <a:rPr lang="en-GB" smtClean="0"/>
              <a:t>27/06/2017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A0371-20C3-465C-8109-24106E0F39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81028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80603-0FD0-44BA-93D8-C82BA8065A09}" type="datetimeFigureOut">
              <a:rPr lang="en-GB" smtClean="0"/>
              <a:t>27/06/2017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A0371-20C3-465C-8109-24106E0F39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3029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80603-0FD0-44BA-93D8-C82BA8065A09}" type="datetimeFigureOut">
              <a:rPr lang="en-GB" smtClean="0"/>
              <a:t>27/06/2017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A0371-20C3-465C-8109-24106E0F39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67358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80603-0FD0-44BA-93D8-C82BA8065A09}" type="datetimeFigureOut">
              <a:rPr lang="en-GB" smtClean="0"/>
              <a:t>27/06/2017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A0371-20C3-465C-8109-24106E0F39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1032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80603-0FD0-44BA-93D8-C82BA8065A09}" type="datetimeFigureOut">
              <a:rPr lang="en-GB" smtClean="0"/>
              <a:t>27/06/2017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A0371-20C3-465C-8109-24106E0F39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72650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80603-0FD0-44BA-93D8-C82BA8065A09}" type="datetimeFigureOut">
              <a:rPr lang="en-GB" smtClean="0"/>
              <a:t>27/06/2017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A0371-20C3-465C-8109-24106E0F39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7526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80603-0FD0-44BA-93D8-C82BA8065A09}" type="datetimeFigureOut">
              <a:rPr lang="en-GB" smtClean="0"/>
              <a:t>27/06/2017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1A0371-20C3-465C-8109-24106E0F39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2751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80603-0FD0-44BA-93D8-C82BA8065A09}" type="datetimeFigureOut">
              <a:rPr lang="en-GB" smtClean="0"/>
              <a:t>27/06/2017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1A0371-20C3-465C-8109-24106E0F39D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0013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Managing the Highways Asset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709786"/>
            <a:ext cx="9144000" cy="548014"/>
          </a:xfrm>
        </p:spPr>
        <p:txBody>
          <a:bodyPr>
            <a:normAutofit/>
          </a:bodyPr>
          <a:lstStyle/>
          <a:p>
            <a:r>
              <a:rPr lang="en-GB" sz="2800" dirty="0" smtClean="0"/>
              <a:t>Stuart Davies Chair of County Surveyors Society (CSS) Wales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2582710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How do we make sure we are doing it right?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Wales wide commitment to HAMP approaches</a:t>
            </a:r>
          </a:p>
          <a:p>
            <a:r>
              <a:rPr lang="en-GB" dirty="0" smtClean="0"/>
              <a:t>Working beyond authority borders with WLGA, ADEPT, UKRLG, CECA and hopefully Welsh Government</a:t>
            </a:r>
          </a:p>
          <a:p>
            <a:r>
              <a:rPr lang="en-GB" dirty="0" smtClean="0"/>
              <a:t>Continuous review and improvement</a:t>
            </a:r>
          </a:p>
          <a:p>
            <a:r>
              <a:rPr lang="en-GB" dirty="0" smtClean="0"/>
              <a:t>Performance monitoring and comparison</a:t>
            </a:r>
          </a:p>
          <a:p>
            <a:r>
              <a:rPr lang="en-GB" dirty="0" smtClean="0"/>
              <a:t>Implementing best practices</a:t>
            </a:r>
          </a:p>
          <a:p>
            <a:r>
              <a:rPr lang="en-GB" dirty="0" smtClean="0"/>
              <a:t>Identifying the funding required</a:t>
            </a:r>
          </a:p>
          <a:p>
            <a:r>
              <a:rPr lang="en-GB" dirty="0" smtClean="0"/>
              <a:t>Communicating the need for good management and investment</a:t>
            </a:r>
          </a:p>
          <a:p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9940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Best Practice and Innovation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GB" dirty="0" smtClean="0"/>
              <a:t>Wales doing well with HAMP’s</a:t>
            </a:r>
          </a:p>
          <a:p>
            <a:pPr lvl="0"/>
            <a:r>
              <a:rPr lang="en-GB" dirty="0" smtClean="0"/>
              <a:t>Introduced </a:t>
            </a:r>
            <a:r>
              <a:rPr lang="en-GB" dirty="0"/>
              <a:t>analytical tools to allow us to model different types of treatment against surveyed </a:t>
            </a:r>
            <a:r>
              <a:rPr lang="en-GB" dirty="0" smtClean="0"/>
              <a:t>condition. </a:t>
            </a:r>
            <a:endParaRPr lang="en-GB" dirty="0"/>
          </a:p>
          <a:p>
            <a:pPr lvl="0"/>
            <a:r>
              <a:rPr lang="en-GB" dirty="0"/>
              <a:t>Introduced real time works management using wireless connections for highway defects using </a:t>
            </a:r>
            <a:r>
              <a:rPr lang="en-GB" dirty="0" smtClean="0"/>
              <a:t>remote hand </a:t>
            </a:r>
            <a:r>
              <a:rPr lang="en-GB" dirty="0"/>
              <a:t>held devices.</a:t>
            </a:r>
          </a:p>
          <a:p>
            <a:pPr lvl="0"/>
            <a:r>
              <a:rPr lang="en-GB" dirty="0" smtClean="0"/>
              <a:t>Smartphone </a:t>
            </a:r>
            <a:r>
              <a:rPr lang="en-GB" dirty="0"/>
              <a:t>technology to send instant messages with photos to customers in relation to reported problems.</a:t>
            </a:r>
          </a:p>
          <a:p>
            <a:pPr lvl="0"/>
            <a:r>
              <a:rPr lang="en-GB" dirty="0"/>
              <a:t>Constantly reviewing new materials for </a:t>
            </a:r>
            <a:r>
              <a:rPr lang="en-GB" dirty="0" smtClean="0"/>
              <a:t>optimum performance and sustainability.</a:t>
            </a:r>
          </a:p>
          <a:p>
            <a:pPr lvl="0"/>
            <a:r>
              <a:rPr lang="en-GB" dirty="0" smtClean="0"/>
              <a:t>Highway Inspectors across Wales being trained to the same standard for inspection consistency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10051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way forward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Strong commitment to HAMP approaches</a:t>
            </a:r>
          </a:p>
          <a:p>
            <a:r>
              <a:rPr lang="en-GB" dirty="0" smtClean="0"/>
              <a:t>Commitment to collaborative approaches (CSS)</a:t>
            </a:r>
          </a:p>
          <a:p>
            <a:r>
              <a:rPr lang="en-GB" dirty="0" smtClean="0"/>
              <a:t>Continued partnership working</a:t>
            </a:r>
          </a:p>
          <a:p>
            <a:r>
              <a:rPr lang="en-GB" dirty="0" smtClean="0"/>
              <a:t>Implementing best practice and innovation</a:t>
            </a:r>
          </a:p>
          <a:p>
            <a:r>
              <a:rPr lang="en-GB" dirty="0" smtClean="0"/>
              <a:t>Communication – developing the understanding of the public </a:t>
            </a:r>
          </a:p>
          <a:p>
            <a:r>
              <a:rPr lang="en-GB" dirty="0"/>
              <a:t>a</a:t>
            </a:r>
            <a:r>
              <a:rPr lang="en-GB" dirty="0" smtClean="0"/>
              <a:t>nd of course…..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23591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895611"/>
          </a:xfrm>
        </p:spPr>
        <p:txBody>
          <a:bodyPr>
            <a:normAutofit/>
          </a:bodyPr>
          <a:lstStyle/>
          <a:p>
            <a:pPr algn="ctr"/>
            <a:r>
              <a:rPr lang="en-GB" sz="3600" b="1" dirty="0" smtClean="0"/>
              <a:t>‘more please!’</a:t>
            </a:r>
            <a:endParaRPr lang="en-GB" sz="3600" b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1816274"/>
            <a:ext cx="4546404" cy="4052714"/>
          </a:xfrm>
        </p:spPr>
        <p:txBody>
          <a:bodyPr>
            <a:no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Making sure that the appropriate level of funding in committed to ensure that we are not storing up a problem for the future.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We need additional funding - a new LGBI (Local Government Borrowing Initiative)</a:t>
            </a:r>
            <a:endParaRPr lang="en-GB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 smtClean="0"/>
              <a:t>Good highway asset management is exactly in line with the principles of the Future Generation and Well Being Act.</a:t>
            </a:r>
            <a:endParaRPr lang="en-GB" sz="2400" dirty="0"/>
          </a:p>
        </p:txBody>
      </p:sp>
      <p:pic>
        <p:nvPicPr>
          <p:cNvPr id="1026" name="Picture 2" descr="OLIVER TWIST to Be Adapted as Modern-Day Procedural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22" r="14422"/>
          <a:stretch>
            <a:fillRect/>
          </a:stretch>
        </p:blipFill>
        <p:spPr bwMode="auto">
          <a:xfrm>
            <a:off x="5774498" y="987425"/>
            <a:ext cx="5580889" cy="487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1542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645889"/>
          </a:xfrm>
        </p:spPr>
        <p:txBody>
          <a:bodyPr>
            <a:normAutofit/>
          </a:bodyPr>
          <a:lstStyle/>
          <a:p>
            <a:r>
              <a:rPr lang="en-GB" sz="4000" dirty="0" err="1" smtClean="0"/>
              <a:t>Diolch</a:t>
            </a:r>
            <a:r>
              <a:rPr lang="en-GB" sz="4000" dirty="0" smtClean="0"/>
              <a:t> </a:t>
            </a:r>
            <a:r>
              <a:rPr lang="en-GB" sz="4000" dirty="0" err="1" smtClean="0"/>
              <a:t>yn</a:t>
            </a:r>
            <a:r>
              <a:rPr lang="en-GB" sz="4000" dirty="0" smtClean="0"/>
              <a:t> </a:t>
            </a:r>
            <a:r>
              <a:rPr lang="en-GB" sz="4000" dirty="0" err="1" smtClean="0"/>
              <a:t>fawr</a:t>
            </a:r>
            <a:r>
              <a:rPr lang="en-GB" sz="4000" dirty="0" smtClean="0"/>
              <a:t> </a:t>
            </a:r>
            <a:r>
              <a:rPr lang="en-GB" sz="4000" dirty="0" err="1" smtClean="0"/>
              <a:t>iawn</a:t>
            </a:r>
            <a:r>
              <a:rPr lang="en-GB" sz="4000" dirty="0" smtClean="0"/>
              <a:t/>
            </a:r>
            <a:br>
              <a:rPr lang="en-GB" sz="4000" dirty="0" smtClean="0"/>
            </a:br>
            <a:r>
              <a:rPr lang="en-GB" sz="4000" dirty="0" smtClean="0"/>
              <a:t>Thank you very much</a:t>
            </a:r>
            <a:endParaRPr lang="en-GB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Stuart Davies</a:t>
            </a:r>
          </a:p>
          <a:p>
            <a:r>
              <a:rPr lang="en-GB" dirty="0" smtClean="0"/>
              <a:t>Chair CSS Wales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7855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Who are CSS Wales?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672533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GB" dirty="0" smtClean="0"/>
              <a:t>We are a professional association of all 22 local authority chief officers who operate at the strategic tier of local government in Wales. We play a key role in planning and delivering local and national initiatives including:</a:t>
            </a:r>
          </a:p>
          <a:p>
            <a:pPr marL="0" indent="0">
              <a:buNone/>
            </a:pPr>
            <a:r>
              <a:rPr lang="en-GB" dirty="0" smtClean="0"/>
              <a:t>•transportation</a:t>
            </a:r>
          </a:p>
          <a:p>
            <a:pPr marL="0" indent="0">
              <a:buNone/>
            </a:pPr>
            <a:r>
              <a:rPr lang="en-GB" dirty="0" smtClean="0"/>
              <a:t>•waste management</a:t>
            </a:r>
          </a:p>
          <a:p>
            <a:pPr marL="0" indent="0">
              <a:buNone/>
            </a:pPr>
            <a:r>
              <a:rPr lang="en-GB" dirty="0" smtClean="0"/>
              <a:t>•traffic management</a:t>
            </a:r>
          </a:p>
          <a:p>
            <a:pPr marL="0" indent="0">
              <a:buNone/>
            </a:pPr>
            <a:r>
              <a:rPr lang="en-GB" dirty="0" smtClean="0"/>
              <a:t>•road safety</a:t>
            </a:r>
          </a:p>
          <a:p>
            <a:pPr marL="0" indent="0">
              <a:buNone/>
            </a:pPr>
            <a:r>
              <a:rPr lang="en-GB" dirty="0" smtClean="0"/>
              <a:t>•highways development</a:t>
            </a:r>
          </a:p>
          <a:p>
            <a:pPr marL="0" indent="0">
              <a:buNone/>
            </a:pPr>
            <a:r>
              <a:rPr lang="en-GB" dirty="0" smtClean="0"/>
              <a:t>•transport planning</a:t>
            </a:r>
          </a:p>
          <a:p>
            <a:pPr marL="0" indent="0">
              <a:buNone/>
            </a:pPr>
            <a:r>
              <a:rPr lang="en-GB" dirty="0" smtClean="0"/>
              <a:t>•engineering and construction</a:t>
            </a:r>
          </a:p>
          <a:p>
            <a:pPr marL="0" indent="0">
              <a:buNone/>
            </a:pPr>
            <a:r>
              <a:rPr lang="en-GB" dirty="0" smtClean="0"/>
              <a:t>•bridges and structures</a:t>
            </a:r>
          </a:p>
          <a:p>
            <a:pPr marL="0" indent="0">
              <a:buNone/>
            </a:pPr>
            <a:r>
              <a:rPr lang="en-GB" dirty="0" smtClean="0"/>
              <a:t>•street lighting</a:t>
            </a:r>
          </a:p>
          <a:p>
            <a:pPr marL="0" indent="0">
              <a:buNone/>
            </a:pPr>
            <a:r>
              <a:rPr lang="en-GB" dirty="0" smtClean="0"/>
              <a:t>•fleet management and maintenance</a:t>
            </a:r>
          </a:p>
          <a:p>
            <a:pPr marL="0" indent="0">
              <a:buNone/>
            </a:pPr>
            <a:r>
              <a:rPr lang="en-GB" dirty="0" smtClean="0"/>
              <a:t>•environmental management</a:t>
            </a:r>
          </a:p>
          <a:p>
            <a:pPr marL="0" indent="0">
              <a:buNone/>
            </a:pPr>
            <a:r>
              <a:rPr lang="en-GB" dirty="0" smtClean="0"/>
              <a:t>•highways maintenance</a:t>
            </a:r>
          </a:p>
          <a:p>
            <a:pPr marL="0" indent="0">
              <a:buNone/>
            </a:pPr>
            <a:r>
              <a:rPr lang="en-GB" dirty="0" smtClean="0"/>
              <a:t>•public rights of way.</a:t>
            </a:r>
          </a:p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8238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Welsh Local Authority Highway Asset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dirty="0" smtClean="0"/>
              <a:t>Carriageway’s – 33,000kms</a:t>
            </a:r>
          </a:p>
          <a:p>
            <a:r>
              <a:rPr lang="en-GB" dirty="0" smtClean="0"/>
              <a:t>Footway’s – 17,000kms</a:t>
            </a:r>
          </a:p>
          <a:p>
            <a:r>
              <a:rPr lang="en-GB" dirty="0" smtClean="0"/>
              <a:t>Street lighting – 325,000</a:t>
            </a:r>
          </a:p>
          <a:p>
            <a:r>
              <a:rPr lang="en-GB" dirty="0" smtClean="0"/>
              <a:t>Bridges - 7700</a:t>
            </a:r>
          </a:p>
          <a:p>
            <a:r>
              <a:rPr lang="en-GB" dirty="0" smtClean="0"/>
              <a:t>Culverts</a:t>
            </a:r>
          </a:p>
          <a:p>
            <a:r>
              <a:rPr lang="en-GB" dirty="0" smtClean="0"/>
              <a:t>Retaining walls</a:t>
            </a:r>
          </a:p>
          <a:p>
            <a:r>
              <a:rPr lang="en-GB" dirty="0" smtClean="0"/>
              <a:t>Subways</a:t>
            </a:r>
          </a:p>
          <a:p>
            <a:r>
              <a:rPr lang="en-GB" dirty="0" smtClean="0"/>
              <a:t>Gully’s</a:t>
            </a:r>
          </a:p>
          <a:p>
            <a:r>
              <a:rPr lang="en-GB" dirty="0" smtClean="0"/>
              <a:t>Signs &amp; bollards</a:t>
            </a:r>
          </a:p>
          <a:p>
            <a:r>
              <a:rPr lang="en-GB" dirty="0" smtClean="0"/>
              <a:t>Road markings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48129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Managing the Asset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Asset Management;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i="1" dirty="0" smtClean="0"/>
              <a:t>‘Asset management is a strategic approach that identifies the optimal allocation of resources for the management, operation, preservation and enhancement of the highway infrastructure to meet the needs of current and future customers’</a:t>
            </a:r>
          </a:p>
          <a:p>
            <a:pPr marL="0" indent="0">
              <a:buNone/>
            </a:pPr>
            <a:endParaRPr lang="en-GB" i="1" dirty="0"/>
          </a:p>
          <a:p>
            <a:pPr marL="0" indent="0">
              <a:buNone/>
            </a:pPr>
            <a:r>
              <a:rPr lang="en-GB" dirty="0" smtClean="0"/>
              <a:t>Principles developed in New Zealand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490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Good asset management to avoid this;</a:t>
            </a:r>
            <a:endParaRPr lang="en-GB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93714" y="1813098"/>
            <a:ext cx="6553219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931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Asset Management Approaches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Highway Asset Management Plans (HAMP) enable;</a:t>
            </a:r>
          </a:p>
          <a:p>
            <a:r>
              <a:rPr lang="en-GB" dirty="0" smtClean="0"/>
              <a:t>Evidence based needs assessment</a:t>
            </a:r>
          </a:p>
          <a:p>
            <a:r>
              <a:rPr lang="en-GB" dirty="0" smtClean="0"/>
              <a:t>More efficient management of the asset</a:t>
            </a:r>
          </a:p>
          <a:p>
            <a:r>
              <a:rPr lang="en-GB" dirty="0" smtClean="0"/>
              <a:t>Life cycle approach to maintenance</a:t>
            </a:r>
          </a:p>
          <a:p>
            <a:r>
              <a:rPr lang="en-GB" dirty="0" smtClean="0"/>
              <a:t>Defined service levels &amp; performance monitoring</a:t>
            </a:r>
          </a:p>
          <a:p>
            <a:r>
              <a:rPr lang="en-GB" dirty="0" smtClean="0"/>
              <a:t>Managing risks of potential asset failures</a:t>
            </a:r>
          </a:p>
          <a:p>
            <a:r>
              <a:rPr lang="en-GB" dirty="0" smtClean="0"/>
              <a:t>Sustainable use of resources</a:t>
            </a:r>
          </a:p>
          <a:p>
            <a:r>
              <a:rPr lang="en-GB" dirty="0" smtClean="0"/>
              <a:t>Continuous improvement in highway management practices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7092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Good maintenance approaches</a:t>
            </a:r>
            <a:endParaRPr lang="en-GB" dirty="0"/>
          </a:p>
        </p:txBody>
      </p:sp>
      <p:pic>
        <p:nvPicPr>
          <p:cNvPr id="4" name="Content Placeholder 3"/>
          <p:cNvPicPr>
            <a:picLocks noGrp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38200" y="1690689"/>
            <a:ext cx="7303718" cy="4371908"/>
          </a:xfrm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8417490" y="2807453"/>
            <a:ext cx="2936309" cy="2387681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/>
              <a:t>Appropriate and timely intervention to minimise whole life costs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414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is the challenge?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Backlog - ‘</a:t>
            </a:r>
            <a:r>
              <a:rPr lang="en-GB" dirty="0"/>
              <a:t>the total cost to return the asset to its expected level of service after falling below minimum thresholds of performance’</a:t>
            </a:r>
          </a:p>
          <a:p>
            <a:r>
              <a:rPr lang="en-GB" dirty="0" smtClean="0"/>
              <a:t>Public expectations</a:t>
            </a:r>
          </a:p>
          <a:p>
            <a:r>
              <a:rPr lang="en-GB" dirty="0" smtClean="0"/>
              <a:t>Financial pressures est. £80m annual shortfall</a:t>
            </a:r>
          </a:p>
          <a:p>
            <a:r>
              <a:rPr lang="en-GB" dirty="0" smtClean="0"/>
              <a:t>Climatic changes</a:t>
            </a:r>
          </a:p>
          <a:p>
            <a:r>
              <a:rPr lang="en-GB" dirty="0" smtClean="0"/>
              <a:t>Risk and litigation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815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What next?</a:t>
            </a:r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85952" y="1825625"/>
            <a:ext cx="4420095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124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389</TotalTime>
  <Words>539</Words>
  <Application>Microsoft Office PowerPoint</Application>
  <PresentationFormat>Widescreen</PresentationFormat>
  <Paragraphs>82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 Theme</vt:lpstr>
      <vt:lpstr>Managing the Highways Asset</vt:lpstr>
      <vt:lpstr>Who are CSS Wales?</vt:lpstr>
      <vt:lpstr>The Welsh Local Authority Highway Asset</vt:lpstr>
      <vt:lpstr>Managing the Asset</vt:lpstr>
      <vt:lpstr>Good asset management to avoid this;</vt:lpstr>
      <vt:lpstr>Asset Management Approaches</vt:lpstr>
      <vt:lpstr>Good maintenance approaches</vt:lpstr>
      <vt:lpstr>What is the challenge?</vt:lpstr>
      <vt:lpstr>What next?</vt:lpstr>
      <vt:lpstr>How do we make sure we are doing it right?</vt:lpstr>
      <vt:lpstr>Best Practice and Innovation</vt:lpstr>
      <vt:lpstr>The way forward</vt:lpstr>
      <vt:lpstr>‘more please!’</vt:lpstr>
      <vt:lpstr>Diolch yn fawr iawn Thank you very much</vt:lpstr>
    </vt:vector>
  </TitlesOfParts>
  <Company>City &amp; County of Swansea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Managing the Highways Asset</dc:title>
  <dc:creator>Davies, Stuart</dc:creator>
  <cp:lastModifiedBy>Davies, Stuart</cp:lastModifiedBy>
  <cp:revision>20</cp:revision>
  <cp:lastPrinted>2017-06-27T16:44:12Z</cp:lastPrinted>
  <dcterms:created xsi:type="dcterms:W3CDTF">2017-06-27T10:14:52Z</dcterms:created>
  <dcterms:modified xsi:type="dcterms:W3CDTF">2017-06-27T16:44:22Z</dcterms:modified>
</cp:coreProperties>
</file>